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8" r:id="rId7"/>
    <p:sldId id="359" r:id="rId8"/>
    <p:sldId id="377" r:id="rId9"/>
    <p:sldId id="358" r:id="rId10"/>
    <p:sldId id="360" r:id="rId11"/>
    <p:sldId id="362" r:id="rId12"/>
    <p:sldId id="363" r:id="rId13"/>
    <p:sldId id="364" r:id="rId14"/>
    <p:sldId id="351" r:id="rId15"/>
    <p:sldId id="311" r:id="rId16"/>
    <p:sldId id="350" r:id="rId17"/>
    <p:sldId id="352" r:id="rId18"/>
    <p:sldId id="355" r:id="rId19"/>
    <p:sldId id="354" r:id="rId20"/>
    <p:sldId id="353" r:id="rId21"/>
    <p:sldId id="356" r:id="rId22"/>
    <p:sldId id="381" r:id="rId23"/>
    <p:sldId id="379" r:id="rId24"/>
    <p:sldId id="357" r:id="rId25"/>
    <p:sldId id="380" r:id="rId26"/>
    <p:sldId id="382" r:id="rId27"/>
    <p:sldId id="373" r:id="rId28"/>
    <p:sldId id="376" r:id="rId29"/>
    <p:sldId id="374" r:id="rId30"/>
    <p:sldId id="375" r:id="rId31"/>
    <p:sldId id="367" r:id="rId32"/>
    <p:sldId id="368" r:id="rId33"/>
    <p:sldId id="372"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showGuides="1">
      <p:cViewPr>
        <p:scale>
          <a:sx n="66" d="100"/>
          <a:sy n="66" d="100"/>
        </p:scale>
        <p:origin x="1038" y="186"/>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s://javaee.github.io/javaee-spec/javadocs/" TargetMode="External"/><Relationship Id="rId3" Type="http://schemas.openxmlformats.org/officeDocument/2006/relationships/hyperlink" Target="http://www.ijcstjournal.org/volume-7/issue-1/IJCST-V7I1P4.pdf" TargetMode="External"/><Relationship Id="rId7" Type="http://schemas.openxmlformats.org/officeDocument/2006/relationships/hyperlink" Target="https://angular.io/docs" TargetMode="External"/><Relationship Id="rId2" Type="http://schemas.openxmlformats.org/officeDocument/2006/relationships/image" Target="../media/image50.gif"/><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5526742" y="3817979"/>
            <a:ext cx="5656729" cy="1015663"/>
          </a:xfrm>
          <a:prstGeom prst="rect">
            <a:avLst/>
          </a:prstGeom>
          <a:noFill/>
        </p:spPr>
        <p:txBody>
          <a:bodyPr wrap="square" rtlCol="0" anchor="ctr">
            <a:spAutoFit/>
          </a:bodyPr>
          <a:lstStyle/>
          <a:p>
            <a:pPr algn="r"/>
            <a:r>
              <a:rPr lang="en-US" sz="6000" b="1" dirty="0">
                <a:solidFill>
                  <a:srgbClr val="FFC000"/>
                </a:solidFill>
                <a:latin typeface="+mj-lt"/>
              </a:rPr>
              <a:t>Dairy Express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7180729" y="4833642"/>
            <a:ext cx="4826753" cy="1200329"/>
          </a:xfrm>
          <a:prstGeom prst="rect">
            <a:avLst/>
          </a:prstGeom>
          <a:noFill/>
        </p:spPr>
        <p:txBody>
          <a:bodyPr wrap="square" rtlCol="0" anchor="ctr">
            <a:spAutoFit/>
          </a:bodyPr>
          <a:lstStyle/>
          <a:p>
            <a:r>
              <a:rPr lang="en-GB" altLang="ko-KR" sz="2400" dirty="0">
                <a:solidFill>
                  <a:schemeClr val="bg1"/>
                </a:solidFill>
                <a:cs typeface="Arial" pitchFamily="34" charset="0"/>
              </a:rPr>
              <a:t>Presented By-</a:t>
            </a:r>
          </a:p>
          <a:p>
            <a:pPr>
              <a:buFont typeface="Arial" pitchFamily="34" charset="0"/>
              <a:buChar char="•"/>
            </a:pPr>
            <a:r>
              <a:rPr lang="en-GB" altLang="ko-KR" sz="2400" dirty="0">
                <a:solidFill>
                  <a:schemeClr val="bg1"/>
                </a:solidFill>
                <a:cs typeface="Arial" pitchFamily="34" charset="0"/>
              </a:rPr>
              <a:t> Mahendra Kolhe(229042)</a:t>
            </a:r>
          </a:p>
          <a:p>
            <a:pPr>
              <a:buFont typeface="Arial" pitchFamily="34" charset="0"/>
              <a:buChar char="•"/>
            </a:pPr>
            <a:r>
              <a:rPr lang="en-GB" altLang="ko-KR" sz="2400" dirty="0">
                <a:solidFill>
                  <a:schemeClr val="bg1"/>
                </a:solidFill>
                <a:cs typeface="Arial" pitchFamily="34" charset="0"/>
              </a:rPr>
              <a:t> Sujay Mathane (229099)</a:t>
            </a:r>
            <a:endParaRPr lang="ko-KR" altLang="en-US" sz="2400" dirty="0">
              <a:solidFill>
                <a:schemeClr val="bg1"/>
              </a:solidFill>
              <a:cs typeface="Arial" pitchFamily="34" charset="0"/>
            </a:endParaRPr>
          </a:p>
        </p:txBody>
      </p:sp>
      <p:pic>
        <p:nvPicPr>
          <p:cNvPr id="12" name="Picture 3"/>
          <p:cNvPicPr>
            <a:picLocks noChangeAspect="1" noChangeArrowheads="1"/>
          </p:cNvPicPr>
          <p:nvPr/>
        </p:nvPicPr>
        <p:blipFill>
          <a:blip r:embed="rId2"/>
          <a:srcRect/>
          <a:stretch>
            <a:fillRect/>
          </a:stretch>
        </p:blipFill>
        <p:spPr bwMode="auto">
          <a:xfrm>
            <a:off x="378822" y="209005"/>
            <a:ext cx="1288613" cy="1129449"/>
          </a:xfrm>
          <a:prstGeom prst="rect">
            <a:avLst/>
          </a:prstGeom>
          <a:noFill/>
          <a:ln w="9525">
            <a:noFill/>
            <a:miter lim="800000"/>
            <a:headEnd/>
            <a:tailEnd/>
          </a:ln>
          <a:effectLst/>
        </p:spPr>
      </p:pic>
      <p:pic>
        <p:nvPicPr>
          <p:cNvPr id="13" name="Picture 2"/>
          <p:cNvPicPr>
            <a:picLocks noChangeAspect="1" noChangeArrowheads="1"/>
          </p:cNvPicPr>
          <p:nvPr/>
        </p:nvPicPr>
        <p:blipFill>
          <a:blip r:embed="rId3"/>
          <a:srcRect/>
          <a:stretch>
            <a:fillRect/>
          </a:stretch>
        </p:blipFill>
        <p:spPr bwMode="auto">
          <a:xfrm>
            <a:off x="9329555" y="324934"/>
            <a:ext cx="2525798" cy="1015664"/>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97643" y="7154"/>
            <a:ext cx="3396343" cy="523220"/>
          </a:xfrm>
          <a:prstGeom prst="rect">
            <a:avLst/>
          </a:prstGeom>
          <a:noFill/>
        </p:spPr>
        <p:txBody>
          <a:bodyPr wrap="square" rtlCol="0">
            <a:spAutoFit/>
          </a:bodyPr>
          <a:lstStyle/>
          <a:p>
            <a:r>
              <a:rPr lang="en-GB" sz="2800" b="1" dirty="0">
                <a:solidFill>
                  <a:srgbClr val="FF0000"/>
                </a:solidFill>
              </a:rPr>
              <a:t>DFD Diagram</a:t>
            </a:r>
            <a:endParaRPr lang="en-US" sz="2800" b="1" dirty="0">
              <a:solidFill>
                <a:srgbClr val="FF0000"/>
              </a:solidFill>
            </a:endParaRPr>
          </a:p>
        </p:txBody>
      </p:sp>
      <p:sp>
        <p:nvSpPr>
          <p:cNvPr id="5" name="TextBox 4"/>
          <p:cNvSpPr txBox="1"/>
          <p:nvPr/>
        </p:nvSpPr>
        <p:spPr>
          <a:xfrm>
            <a:off x="2455818" y="1436915"/>
            <a:ext cx="1274708" cy="369332"/>
          </a:xfrm>
          <a:prstGeom prst="rect">
            <a:avLst/>
          </a:prstGeom>
          <a:noFill/>
        </p:spPr>
        <p:txBody>
          <a:bodyPr wrap="none" rtlCol="0">
            <a:spAutoFit/>
          </a:bodyPr>
          <a:lstStyle/>
          <a:p>
            <a:pPr algn="ctr"/>
            <a:r>
              <a:rPr lang="en-GB" dirty="0"/>
              <a:t>Level Zero</a:t>
            </a:r>
            <a:endParaRPr lang="en-US" dirty="0"/>
          </a:p>
        </p:txBody>
      </p:sp>
      <p:sp>
        <p:nvSpPr>
          <p:cNvPr id="6" name="TextBox 5"/>
          <p:cNvSpPr txBox="1"/>
          <p:nvPr/>
        </p:nvSpPr>
        <p:spPr>
          <a:xfrm>
            <a:off x="2516778" y="3587932"/>
            <a:ext cx="1236237" cy="369332"/>
          </a:xfrm>
          <a:prstGeom prst="rect">
            <a:avLst/>
          </a:prstGeom>
          <a:noFill/>
        </p:spPr>
        <p:txBody>
          <a:bodyPr wrap="none" rtlCol="0">
            <a:spAutoFit/>
          </a:bodyPr>
          <a:lstStyle/>
          <a:p>
            <a:pPr algn="ctr"/>
            <a:r>
              <a:rPr lang="en-GB" dirty="0"/>
              <a:t>Level One</a:t>
            </a:r>
            <a:endParaRPr lang="en-US" dirty="0"/>
          </a:p>
        </p:txBody>
      </p:sp>
      <p:sp>
        <p:nvSpPr>
          <p:cNvPr id="7" name="TextBox 6"/>
          <p:cNvSpPr txBox="1"/>
          <p:nvPr/>
        </p:nvSpPr>
        <p:spPr>
          <a:xfrm>
            <a:off x="8355875" y="492035"/>
            <a:ext cx="1219308" cy="369332"/>
          </a:xfrm>
          <a:prstGeom prst="rect">
            <a:avLst/>
          </a:prstGeom>
          <a:noFill/>
        </p:spPr>
        <p:txBody>
          <a:bodyPr wrap="none" rtlCol="0">
            <a:spAutoFit/>
          </a:bodyPr>
          <a:lstStyle/>
          <a:p>
            <a:pPr algn="ctr"/>
            <a:r>
              <a:rPr lang="en-GB" dirty="0"/>
              <a:t>Level Two</a:t>
            </a:r>
            <a:endParaRPr lang="en-US" dirty="0"/>
          </a:p>
        </p:txBody>
      </p:sp>
      <p:pic>
        <p:nvPicPr>
          <p:cNvPr id="3" name="Picture 2">
            <a:extLst>
              <a:ext uri="{FF2B5EF4-FFF2-40B4-BE49-F238E27FC236}">
                <a16:creationId xmlns:a16="http://schemas.microsoft.com/office/drawing/2014/main" id="{6CD091B4-9807-4422-9BFC-8EA00E19626A}"/>
              </a:ext>
            </a:extLst>
          </p:cNvPr>
          <p:cNvPicPr>
            <a:picLocks noChangeAspect="1"/>
          </p:cNvPicPr>
          <p:nvPr/>
        </p:nvPicPr>
        <p:blipFill>
          <a:blip r:embed="rId2"/>
          <a:stretch>
            <a:fillRect/>
          </a:stretch>
        </p:blipFill>
        <p:spPr>
          <a:xfrm>
            <a:off x="101600" y="530374"/>
            <a:ext cx="6075680" cy="6115116"/>
          </a:xfrm>
          <a:prstGeom prst="rect">
            <a:avLst/>
          </a:prstGeom>
        </p:spPr>
      </p:pic>
      <p:pic>
        <p:nvPicPr>
          <p:cNvPr id="9" name="Picture 8">
            <a:extLst>
              <a:ext uri="{FF2B5EF4-FFF2-40B4-BE49-F238E27FC236}">
                <a16:creationId xmlns:a16="http://schemas.microsoft.com/office/drawing/2014/main" id="{1BAA6987-A443-40CC-85EC-8F2530A4D23C}"/>
              </a:ext>
            </a:extLst>
          </p:cNvPr>
          <p:cNvPicPr>
            <a:picLocks noChangeAspect="1"/>
          </p:cNvPicPr>
          <p:nvPr/>
        </p:nvPicPr>
        <p:blipFill>
          <a:blip r:embed="rId3"/>
          <a:stretch>
            <a:fillRect/>
          </a:stretch>
        </p:blipFill>
        <p:spPr>
          <a:xfrm>
            <a:off x="6319520" y="530374"/>
            <a:ext cx="5770880" cy="61151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C6A1F4-F46E-4E4B-8E78-D26D06F53150}"/>
              </a:ext>
            </a:extLst>
          </p:cNvPr>
          <p:cNvPicPr>
            <a:picLocks noChangeAspect="1"/>
          </p:cNvPicPr>
          <p:nvPr/>
        </p:nvPicPr>
        <p:blipFill>
          <a:blip r:embed="rId2"/>
          <a:stretch>
            <a:fillRect/>
          </a:stretch>
        </p:blipFill>
        <p:spPr>
          <a:xfrm>
            <a:off x="746760" y="604500"/>
            <a:ext cx="10759440" cy="6172220"/>
          </a:xfrm>
          <a:prstGeom prst="rect">
            <a:avLst/>
          </a:prstGeom>
        </p:spPr>
      </p:pic>
      <p:sp>
        <p:nvSpPr>
          <p:cNvPr id="11" name="TextBox 10">
            <a:extLst>
              <a:ext uri="{FF2B5EF4-FFF2-40B4-BE49-F238E27FC236}">
                <a16:creationId xmlns:a16="http://schemas.microsoft.com/office/drawing/2014/main" id="{E0A5C607-9FD1-43A7-B302-789FEF774CDA}"/>
              </a:ext>
            </a:extLst>
          </p:cNvPr>
          <p:cNvSpPr txBox="1"/>
          <p:nvPr/>
        </p:nvSpPr>
        <p:spPr>
          <a:xfrm>
            <a:off x="4938893" y="81280"/>
            <a:ext cx="3396343" cy="523220"/>
          </a:xfrm>
          <a:prstGeom prst="rect">
            <a:avLst/>
          </a:prstGeom>
          <a:noFill/>
        </p:spPr>
        <p:txBody>
          <a:bodyPr wrap="square" rtlCol="0">
            <a:spAutoFit/>
          </a:bodyPr>
          <a:lstStyle/>
          <a:p>
            <a:r>
              <a:rPr lang="en-GB" sz="2800" b="1" dirty="0">
                <a:solidFill>
                  <a:srgbClr val="FF0000"/>
                </a:solidFill>
              </a:rPr>
              <a:t>Class Diagram</a:t>
            </a:r>
            <a:endParaRPr lang="en-US" sz="2800" b="1"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US" sz="6000" dirty="0">
                <a:solidFill>
                  <a:schemeClr val="bg1"/>
                </a:solidFill>
              </a:rPr>
              <a:t>Screen Shots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16DDE-107A-455B-8D0B-E07D2EB09224}"/>
              </a:ext>
            </a:extLst>
          </p:cNvPr>
          <p:cNvPicPr>
            <a:picLocks noChangeAspect="1"/>
          </p:cNvPicPr>
          <p:nvPr/>
        </p:nvPicPr>
        <p:blipFill rotWithShape="1">
          <a:blip r:embed="rId2"/>
          <a:srcRect l="-331" t="103" r="623" b="-687"/>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286FE-FA8D-5258-2518-AA67633B58A6}"/>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4F5C94F-8019-1886-A3D6-6B1B144FA12D}"/>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10987-9A6B-7210-A3F2-8F0B4FAE013D}"/>
              </a:ext>
            </a:extLst>
          </p:cNvPr>
          <p:cNvPicPr>
            <a:picLocks noChangeAspect="1"/>
          </p:cNvPicPr>
          <p:nvPr/>
        </p:nvPicPr>
        <p:blipFill>
          <a:blip r:embed="rId2"/>
          <a:stretch>
            <a:fillRect/>
          </a:stretch>
        </p:blipFill>
        <p:spPr>
          <a:xfrm>
            <a:off x="0" y="0"/>
            <a:ext cx="6096000" cy="3429000"/>
          </a:xfrm>
          <a:prstGeom prst="rect">
            <a:avLst/>
          </a:prstGeom>
        </p:spPr>
      </p:pic>
      <p:pic>
        <p:nvPicPr>
          <p:cNvPr id="5" name="Picture 4">
            <a:extLst>
              <a:ext uri="{FF2B5EF4-FFF2-40B4-BE49-F238E27FC236}">
                <a16:creationId xmlns:a16="http://schemas.microsoft.com/office/drawing/2014/main" id="{F5639694-48E6-151B-EF54-492CBC292C27}"/>
              </a:ext>
            </a:extLst>
          </p:cNvPr>
          <p:cNvPicPr>
            <a:picLocks noChangeAspect="1"/>
          </p:cNvPicPr>
          <p:nvPr/>
        </p:nvPicPr>
        <p:blipFill>
          <a:blip r:embed="rId3"/>
          <a:stretch>
            <a:fillRect/>
          </a:stretch>
        </p:blipFill>
        <p:spPr>
          <a:xfrm>
            <a:off x="6093022" y="3427326"/>
            <a:ext cx="6098977"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8C31F-3C12-ACCB-AED7-A543F4C48876}"/>
              </a:ext>
            </a:extLst>
          </p:cNvPr>
          <p:cNvPicPr>
            <a:picLocks noChangeAspect="1"/>
          </p:cNvPicPr>
          <p:nvPr/>
        </p:nvPicPr>
        <p:blipFill>
          <a:blip r:embed="rId2"/>
          <a:stretch>
            <a:fillRect/>
          </a:stretch>
        </p:blipFill>
        <p:spPr>
          <a:xfrm>
            <a:off x="0" y="-1"/>
            <a:ext cx="12192000" cy="68546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2DEF01-CA16-49EC-B210-393D916A456D}"/>
              </a:ext>
            </a:extLst>
          </p:cNvPr>
          <p:cNvPicPr>
            <a:picLocks noChangeAspect="1"/>
          </p:cNvPicPr>
          <p:nvPr/>
        </p:nvPicPr>
        <p:blipFill>
          <a:blip r:embed="rId2"/>
          <a:stretch>
            <a:fillRect/>
          </a:stretch>
        </p:blipFill>
        <p:spPr>
          <a:xfrm>
            <a:off x="0" y="1673"/>
            <a:ext cx="6096000" cy="3427327"/>
          </a:xfrm>
          <a:prstGeom prst="rect">
            <a:avLst/>
          </a:prstGeom>
        </p:spPr>
      </p:pic>
      <p:pic>
        <p:nvPicPr>
          <p:cNvPr id="7" name="Picture 6">
            <a:extLst>
              <a:ext uri="{FF2B5EF4-FFF2-40B4-BE49-F238E27FC236}">
                <a16:creationId xmlns:a16="http://schemas.microsoft.com/office/drawing/2014/main" id="{3C6D1148-88AA-571E-21E8-F21D86AA4D51}"/>
              </a:ext>
            </a:extLst>
          </p:cNvPr>
          <p:cNvPicPr>
            <a:picLocks noChangeAspect="1"/>
          </p:cNvPicPr>
          <p:nvPr/>
        </p:nvPicPr>
        <p:blipFill>
          <a:blip r:embed="rId3"/>
          <a:stretch>
            <a:fillRect/>
          </a:stretch>
        </p:blipFill>
        <p:spPr>
          <a:xfrm>
            <a:off x="0" y="3541486"/>
            <a:ext cx="6096000" cy="3314840"/>
          </a:xfrm>
          <a:prstGeom prst="rect">
            <a:avLst/>
          </a:prstGeom>
        </p:spPr>
      </p:pic>
      <p:pic>
        <p:nvPicPr>
          <p:cNvPr id="9" name="Picture 8">
            <a:extLst>
              <a:ext uri="{FF2B5EF4-FFF2-40B4-BE49-F238E27FC236}">
                <a16:creationId xmlns:a16="http://schemas.microsoft.com/office/drawing/2014/main" id="{FA010002-5B0C-D692-A637-C31A42399530}"/>
              </a:ext>
            </a:extLst>
          </p:cNvPr>
          <p:cNvPicPr>
            <a:picLocks noChangeAspect="1"/>
          </p:cNvPicPr>
          <p:nvPr/>
        </p:nvPicPr>
        <p:blipFill>
          <a:blip r:embed="rId4"/>
          <a:stretch>
            <a:fillRect/>
          </a:stretch>
        </p:blipFill>
        <p:spPr>
          <a:xfrm>
            <a:off x="6212114" y="1674"/>
            <a:ext cx="5979885" cy="3427326"/>
          </a:xfrm>
          <a:prstGeom prst="rect">
            <a:avLst/>
          </a:prstGeom>
        </p:spPr>
      </p:pic>
      <p:pic>
        <p:nvPicPr>
          <p:cNvPr id="10" name="Picture 9">
            <a:extLst>
              <a:ext uri="{FF2B5EF4-FFF2-40B4-BE49-F238E27FC236}">
                <a16:creationId xmlns:a16="http://schemas.microsoft.com/office/drawing/2014/main" id="{2ACCD5FE-4DB2-E0D7-B395-F84200DBE381}"/>
              </a:ext>
            </a:extLst>
          </p:cNvPr>
          <p:cNvPicPr>
            <a:picLocks noChangeAspect="1"/>
          </p:cNvPicPr>
          <p:nvPr/>
        </p:nvPicPr>
        <p:blipFill>
          <a:blip r:embed="rId5"/>
          <a:stretch>
            <a:fillRect/>
          </a:stretch>
        </p:blipFill>
        <p:spPr>
          <a:xfrm>
            <a:off x="6212114" y="3534744"/>
            <a:ext cx="5979886" cy="33232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D387E-53FB-62EF-115E-BC8B8501C2F5}"/>
              </a:ext>
            </a:extLst>
          </p:cNvPr>
          <p:cNvPicPr>
            <a:picLocks noChangeAspect="1"/>
          </p:cNvPicPr>
          <p:nvPr/>
        </p:nvPicPr>
        <p:blipFill>
          <a:blip r:embed="rId2"/>
          <a:stretch>
            <a:fillRect/>
          </a:stretch>
        </p:blipFill>
        <p:spPr>
          <a:xfrm>
            <a:off x="0" y="-1"/>
            <a:ext cx="12192000" cy="68950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323529" y="3395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388050" y="3672527"/>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1446763" y="3305491"/>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1724297" y="3500243"/>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2790215" y="5080847"/>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4542812" y="3202901"/>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7302138" y="3359654"/>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5988435" y="4530958"/>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9367360" y="3964902"/>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5983597" y="4929442"/>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7323780" y="3374963"/>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851DC-541F-71D6-4F94-47F766176228}"/>
              </a:ext>
            </a:extLst>
          </p:cNvPr>
          <p:cNvPicPr>
            <a:picLocks noChangeAspect="1"/>
          </p:cNvPicPr>
          <p:nvPr/>
        </p:nvPicPr>
        <p:blipFill>
          <a:blip r:embed="rId2"/>
          <a:stretch>
            <a:fillRect/>
          </a:stretch>
        </p:blipFill>
        <p:spPr>
          <a:xfrm>
            <a:off x="14883" y="0"/>
            <a:ext cx="5890618" cy="3321582"/>
          </a:xfrm>
          <a:prstGeom prst="rect">
            <a:avLst/>
          </a:prstGeom>
        </p:spPr>
      </p:pic>
      <p:pic>
        <p:nvPicPr>
          <p:cNvPr id="6" name="Picture 5">
            <a:extLst>
              <a:ext uri="{FF2B5EF4-FFF2-40B4-BE49-F238E27FC236}">
                <a16:creationId xmlns:a16="http://schemas.microsoft.com/office/drawing/2014/main" id="{16AEA9FA-C9F4-0A46-3FAE-94EBF1434166}"/>
              </a:ext>
            </a:extLst>
          </p:cNvPr>
          <p:cNvPicPr>
            <a:picLocks noChangeAspect="1"/>
          </p:cNvPicPr>
          <p:nvPr/>
        </p:nvPicPr>
        <p:blipFill>
          <a:blip r:embed="rId3"/>
          <a:stretch>
            <a:fillRect/>
          </a:stretch>
        </p:blipFill>
        <p:spPr>
          <a:xfrm>
            <a:off x="0" y="3534744"/>
            <a:ext cx="5907918" cy="3321582"/>
          </a:xfrm>
          <a:prstGeom prst="rect">
            <a:avLst/>
          </a:prstGeom>
        </p:spPr>
      </p:pic>
      <p:pic>
        <p:nvPicPr>
          <p:cNvPr id="8" name="Picture 7">
            <a:extLst>
              <a:ext uri="{FF2B5EF4-FFF2-40B4-BE49-F238E27FC236}">
                <a16:creationId xmlns:a16="http://schemas.microsoft.com/office/drawing/2014/main" id="{E3BDB986-8044-FBE4-F61D-872FF0399D98}"/>
              </a:ext>
            </a:extLst>
          </p:cNvPr>
          <p:cNvPicPr>
            <a:picLocks noChangeAspect="1"/>
          </p:cNvPicPr>
          <p:nvPr/>
        </p:nvPicPr>
        <p:blipFill>
          <a:blip r:embed="rId4"/>
          <a:stretch>
            <a:fillRect/>
          </a:stretch>
        </p:blipFill>
        <p:spPr>
          <a:xfrm>
            <a:off x="6096000" y="1673"/>
            <a:ext cx="6096000" cy="3319909"/>
          </a:xfrm>
          <a:prstGeom prst="rect">
            <a:avLst/>
          </a:prstGeom>
        </p:spPr>
      </p:pic>
      <p:pic>
        <p:nvPicPr>
          <p:cNvPr id="5" name="Picture 4">
            <a:extLst>
              <a:ext uri="{FF2B5EF4-FFF2-40B4-BE49-F238E27FC236}">
                <a16:creationId xmlns:a16="http://schemas.microsoft.com/office/drawing/2014/main" id="{613C13E1-2C1C-BA38-2876-7A48536EB210}"/>
              </a:ext>
            </a:extLst>
          </p:cNvPr>
          <p:cNvPicPr>
            <a:picLocks noChangeAspect="1"/>
          </p:cNvPicPr>
          <p:nvPr/>
        </p:nvPicPr>
        <p:blipFill>
          <a:blip r:embed="rId5"/>
          <a:stretch>
            <a:fillRect/>
          </a:stretch>
        </p:blipFill>
        <p:spPr>
          <a:xfrm>
            <a:off x="6096000" y="3534744"/>
            <a:ext cx="6096000" cy="3308194"/>
          </a:xfrm>
          <a:prstGeom prst="rect">
            <a:avLst/>
          </a:prstGeom>
        </p:spPr>
      </p:pic>
    </p:spTree>
    <p:extLst>
      <p:ext uri="{BB962C8B-B14F-4D97-AF65-F5344CB8AC3E}">
        <p14:creationId xmlns:p14="http://schemas.microsoft.com/office/powerpoint/2010/main" val="1475739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705268-9741-C07F-33B7-52F428A9A8D9}"/>
              </a:ext>
            </a:extLst>
          </p:cNvPr>
          <p:cNvPicPr>
            <a:picLocks noChangeAspect="1"/>
          </p:cNvPicPr>
          <p:nvPr/>
        </p:nvPicPr>
        <p:blipFill>
          <a:blip r:embed="rId2"/>
          <a:stretch>
            <a:fillRect/>
          </a:stretch>
        </p:blipFill>
        <p:spPr>
          <a:xfrm>
            <a:off x="11907" y="0"/>
            <a:ext cx="12180093" cy="6858000"/>
          </a:xfrm>
          <a:prstGeom prst="rect">
            <a:avLst/>
          </a:prstGeom>
        </p:spPr>
      </p:pic>
    </p:spTree>
    <p:extLst>
      <p:ext uri="{BB962C8B-B14F-4D97-AF65-F5344CB8AC3E}">
        <p14:creationId xmlns:p14="http://schemas.microsoft.com/office/powerpoint/2010/main" val="2763514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889A89-A13A-BC31-62CA-6DEBAA26F094}"/>
              </a:ext>
            </a:extLst>
          </p:cNvPr>
          <p:cNvPicPr>
            <a:picLocks noChangeAspect="1"/>
          </p:cNvPicPr>
          <p:nvPr/>
        </p:nvPicPr>
        <p:blipFill>
          <a:blip r:embed="rId2"/>
          <a:stretch>
            <a:fillRect/>
          </a:stretch>
        </p:blipFill>
        <p:spPr>
          <a:xfrm>
            <a:off x="1488" y="3428999"/>
            <a:ext cx="5865912" cy="3429000"/>
          </a:xfrm>
          <a:prstGeom prst="rect">
            <a:avLst/>
          </a:prstGeom>
        </p:spPr>
      </p:pic>
      <p:pic>
        <p:nvPicPr>
          <p:cNvPr id="9" name="Picture 8">
            <a:extLst>
              <a:ext uri="{FF2B5EF4-FFF2-40B4-BE49-F238E27FC236}">
                <a16:creationId xmlns:a16="http://schemas.microsoft.com/office/drawing/2014/main" id="{F6C633C1-084F-EBF3-8599-B25EFBDABE1D}"/>
              </a:ext>
            </a:extLst>
          </p:cNvPr>
          <p:cNvPicPr>
            <a:picLocks noChangeAspect="1"/>
          </p:cNvPicPr>
          <p:nvPr/>
        </p:nvPicPr>
        <p:blipFill>
          <a:blip r:embed="rId3"/>
          <a:stretch>
            <a:fillRect/>
          </a:stretch>
        </p:blipFill>
        <p:spPr>
          <a:xfrm>
            <a:off x="6096001" y="0"/>
            <a:ext cx="6096000" cy="3306062"/>
          </a:xfrm>
          <a:prstGeom prst="rect">
            <a:avLst/>
          </a:prstGeom>
        </p:spPr>
      </p:pic>
      <p:pic>
        <p:nvPicPr>
          <p:cNvPr id="11" name="Picture 10">
            <a:extLst>
              <a:ext uri="{FF2B5EF4-FFF2-40B4-BE49-F238E27FC236}">
                <a16:creationId xmlns:a16="http://schemas.microsoft.com/office/drawing/2014/main" id="{4BB0404A-BABD-8E75-A35C-6EEB9CC488BD}"/>
              </a:ext>
            </a:extLst>
          </p:cNvPr>
          <p:cNvPicPr>
            <a:picLocks noChangeAspect="1"/>
          </p:cNvPicPr>
          <p:nvPr/>
        </p:nvPicPr>
        <p:blipFill>
          <a:blip r:embed="rId4"/>
          <a:stretch>
            <a:fillRect/>
          </a:stretch>
        </p:blipFill>
        <p:spPr>
          <a:xfrm>
            <a:off x="10418" y="0"/>
            <a:ext cx="5865912" cy="3305224"/>
          </a:xfrm>
          <a:prstGeom prst="rect">
            <a:avLst/>
          </a:prstGeom>
        </p:spPr>
      </p:pic>
      <p:pic>
        <p:nvPicPr>
          <p:cNvPr id="13" name="Picture 12">
            <a:extLst>
              <a:ext uri="{FF2B5EF4-FFF2-40B4-BE49-F238E27FC236}">
                <a16:creationId xmlns:a16="http://schemas.microsoft.com/office/drawing/2014/main" id="{1572B7CA-BA0A-F1B5-FEF2-237831794F5F}"/>
              </a:ext>
            </a:extLst>
          </p:cNvPr>
          <p:cNvPicPr>
            <a:picLocks noChangeAspect="1"/>
          </p:cNvPicPr>
          <p:nvPr/>
        </p:nvPicPr>
        <p:blipFill>
          <a:blip r:embed="rId5"/>
          <a:stretch>
            <a:fillRect/>
          </a:stretch>
        </p:blipFill>
        <p:spPr>
          <a:xfrm>
            <a:off x="6096000" y="3429000"/>
            <a:ext cx="6076652" cy="342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F04DE-C4DD-E027-3D90-BDD7F807B628}"/>
              </a:ext>
            </a:extLst>
          </p:cNvPr>
          <p:cNvPicPr>
            <a:picLocks noChangeAspect="1"/>
          </p:cNvPicPr>
          <p:nvPr/>
        </p:nvPicPr>
        <p:blipFill>
          <a:blip r:embed="rId2"/>
          <a:stretch>
            <a:fillRect/>
          </a:stretch>
        </p:blipFill>
        <p:spPr>
          <a:xfrm>
            <a:off x="1" y="0"/>
            <a:ext cx="5970586" cy="3326220"/>
          </a:xfrm>
          <a:prstGeom prst="rect">
            <a:avLst/>
          </a:prstGeom>
        </p:spPr>
      </p:pic>
      <p:pic>
        <p:nvPicPr>
          <p:cNvPr id="6" name="Picture 5">
            <a:extLst>
              <a:ext uri="{FF2B5EF4-FFF2-40B4-BE49-F238E27FC236}">
                <a16:creationId xmlns:a16="http://schemas.microsoft.com/office/drawing/2014/main" id="{F100FF9F-9D98-E6A9-18EA-031F5ED86198}"/>
              </a:ext>
            </a:extLst>
          </p:cNvPr>
          <p:cNvPicPr>
            <a:picLocks noChangeAspect="1"/>
          </p:cNvPicPr>
          <p:nvPr/>
        </p:nvPicPr>
        <p:blipFill>
          <a:blip r:embed="rId3"/>
          <a:stretch>
            <a:fillRect/>
          </a:stretch>
        </p:blipFill>
        <p:spPr>
          <a:xfrm>
            <a:off x="6086981" y="0"/>
            <a:ext cx="6081206" cy="3326219"/>
          </a:xfrm>
          <a:prstGeom prst="rect">
            <a:avLst/>
          </a:prstGeom>
        </p:spPr>
      </p:pic>
      <p:pic>
        <p:nvPicPr>
          <p:cNvPr id="9" name="Picture 8">
            <a:extLst>
              <a:ext uri="{FF2B5EF4-FFF2-40B4-BE49-F238E27FC236}">
                <a16:creationId xmlns:a16="http://schemas.microsoft.com/office/drawing/2014/main" id="{EB106048-0513-6690-97EC-FBE31222D162}"/>
              </a:ext>
            </a:extLst>
          </p:cNvPr>
          <p:cNvPicPr>
            <a:picLocks noChangeAspect="1"/>
          </p:cNvPicPr>
          <p:nvPr/>
        </p:nvPicPr>
        <p:blipFill>
          <a:blip r:embed="rId4"/>
          <a:stretch>
            <a:fillRect/>
          </a:stretch>
        </p:blipFill>
        <p:spPr>
          <a:xfrm>
            <a:off x="-1" y="3531780"/>
            <a:ext cx="5970585" cy="3326220"/>
          </a:xfrm>
          <a:prstGeom prst="rect">
            <a:avLst/>
          </a:prstGeom>
        </p:spPr>
      </p:pic>
      <p:pic>
        <p:nvPicPr>
          <p:cNvPr id="11" name="Picture 10">
            <a:extLst>
              <a:ext uri="{FF2B5EF4-FFF2-40B4-BE49-F238E27FC236}">
                <a16:creationId xmlns:a16="http://schemas.microsoft.com/office/drawing/2014/main" id="{845E8FC2-5F23-8A8B-A348-6A148AD67687}"/>
              </a:ext>
            </a:extLst>
          </p:cNvPr>
          <p:cNvPicPr>
            <a:picLocks noChangeAspect="1"/>
          </p:cNvPicPr>
          <p:nvPr/>
        </p:nvPicPr>
        <p:blipFill>
          <a:blip r:embed="rId5"/>
          <a:stretch>
            <a:fillRect/>
          </a:stretch>
        </p:blipFill>
        <p:spPr>
          <a:xfrm>
            <a:off x="6096000" y="3530106"/>
            <a:ext cx="6095999" cy="3326220"/>
          </a:xfrm>
          <a:prstGeom prst="rect">
            <a:avLst/>
          </a:prstGeom>
        </p:spPr>
      </p:pic>
    </p:spTree>
    <p:extLst>
      <p:ext uri="{BB962C8B-B14F-4D97-AF65-F5344CB8AC3E}">
        <p14:creationId xmlns:p14="http://schemas.microsoft.com/office/powerpoint/2010/main" val="391778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1C188-FCA1-BA62-2739-80E115AD02E7}"/>
              </a:ext>
            </a:extLst>
          </p:cNvPr>
          <p:cNvPicPr>
            <a:picLocks noChangeAspect="1"/>
          </p:cNvPicPr>
          <p:nvPr/>
        </p:nvPicPr>
        <p:blipFill>
          <a:blip r:embed="rId2"/>
          <a:stretch>
            <a:fillRect/>
          </a:stretch>
        </p:blipFill>
        <p:spPr>
          <a:xfrm>
            <a:off x="0" y="0"/>
            <a:ext cx="6096000" cy="3429000"/>
          </a:xfrm>
          <a:prstGeom prst="rect">
            <a:avLst/>
          </a:prstGeom>
        </p:spPr>
      </p:pic>
      <p:pic>
        <p:nvPicPr>
          <p:cNvPr id="6" name="Picture 5">
            <a:extLst>
              <a:ext uri="{FF2B5EF4-FFF2-40B4-BE49-F238E27FC236}">
                <a16:creationId xmlns:a16="http://schemas.microsoft.com/office/drawing/2014/main" id="{29EB15DD-CE51-23DF-5891-004927364E70}"/>
              </a:ext>
            </a:extLst>
          </p:cNvPr>
          <p:cNvPicPr>
            <a:picLocks noChangeAspect="1"/>
          </p:cNvPicPr>
          <p:nvPr/>
        </p:nvPicPr>
        <p:blipFill>
          <a:blip r:embed="rId3"/>
          <a:stretch>
            <a:fillRect/>
          </a:stretch>
        </p:blipFill>
        <p:spPr>
          <a:xfrm>
            <a:off x="0" y="3556000"/>
            <a:ext cx="6096000" cy="3300326"/>
          </a:xfrm>
          <a:prstGeom prst="rect">
            <a:avLst/>
          </a:prstGeom>
        </p:spPr>
      </p:pic>
      <p:pic>
        <p:nvPicPr>
          <p:cNvPr id="8" name="Picture 7">
            <a:extLst>
              <a:ext uri="{FF2B5EF4-FFF2-40B4-BE49-F238E27FC236}">
                <a16:creationId xmlns:a16="http://schemas.microsoft.com/office/drawing/2014/main" id="{4FF63F5D-73F5-6D1A-E13B-5E3D740EDFB5}"/>
              </a:ext>
            </a:extLst>
          </p:cNvPr>
          <p:cNvPicPr>
            <a:picLocks noChangeAspect="1"/>
          </p:cNvPicPr>
          <p:nvPr/>
        </p:nvPicPr>
        <p:blipFill>
          <a:blip r:embed="rId4"/>
          <a:stretch>
            <a:fillRect/>
          </a:stretch>
        </p:blipFill>
        <p:spPr>
          <a:xfrm>
            <a:off x="6226629" y="1673"/>
            <a:ext cx="5965370" cy="3427327"/>
          </a:xfrm>
          <a:prstGeom prst="rect">
            <a:avLst/>
          </a:prstGeom>
        </p:spPr>
      </p:pic>
      <p:pic>
        <p:nvPicPr>
          <p:cNvPr id="10" name="Picture 9">
            <a:extLst>
              <a:ext uri="{FF2B5EF4-FFF2-40B4-BE49-F238E27FC236}">
                <a16:creationId xmlns:a16="http://schemas.microsoft.com/office/drawing/2014/main" id="{05E2D7F0-B82E-89FC-4F3D-9CFB6EFF2CB5}"/>
              </a:ext>
            </a:extLst>
          </p:cNvPr>
          <p:cNvPicPr>
            <a:picLocks noChangeAspect="1"/>
          </p:cNvPicPr>
          <p:nvPr/>
        </p:nvPicPr>
        <p:blipFill>
          <a:blip r:embed="rId5"/>
          <a:stretch>
            <a:fillRect/>
          </a:stretch>
        </p:blipFill>
        <p:spPr>
          <a:xfrm>
            <a:off x="6234664" y="3556001"/>
            <a:ext cx="5957335" cy="3302000"/>
          </a:xfrm>
          <a:prstGeom prst="rect">
            <a:avLst/>
          </a:prstGeom>
        </p:spPr>
      </p:pic>
    </p:spTree>
    <p:extLst>
      <p:ext uri="{BB962C8B-B14F-4D97-AF65-F5344CB8AC3E}">
        <p14:creationId xmlns:p14="http://schemas.microsoft.com/office/powerpoint/2010/main" val="2444558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742087" y="1166842"/>
            <a:ext cx="5966588" cy="4893647"/>
          </a:xfrm>
          <a:prstGeom prst="rect">
            <a:avLst/>
          </a:prstGeom>
          <a:noFill/>
        </p:spPr>
        <p:txBody>
          <a:bodyPr wrap="square" rtlCol="0">
            <a:spAutoFit/>
          </a:bodyPr>
          <a:lstStyle/>
          <a:p>
            <a:pPr lvl="0" algn="just"/>
            <a:r>
              <a:rPr lang="en-US" sz="2400" b="0" i="0" u="none" strike="noStrike" baseline="0" dirty="0">
                <a:solidFill>
                  <a:schemeClr val="bg1"/>
                </a:solidFill>
                <a:latin typeface="Times New Roman" panose="02020603050405020304" pitchFamily="18" charset="0"/>
              </a:rPr>
              <a:t>This project discussed the tool and technology used in developing the proposed system (the system has a front end by REACT to display the content structure and a back end of database using MySQL and Spring Boot i.e. J2EE). </a:t>
            </a:r>
          </a:p>
          <a:p>
            <a:pPr lvl="0" algn="just"/>
            <a:r>
              <a:rPr lang="en-US" sz="2400" b="0" i="0" u="none" strike="noStrike" baseline="0" dirty="0">
                <a:solidFill>
                  <a:schemeClr val="bg1"/>
                </a:solidFill>
                <a:latin typeface="Times New Roman" panose="02020603050405020304" pitchFamily="18" charset="0"/>
              </a:rPr>
              <a:t>A number of development methodologies were discussed and why one of the methodologies was chosen for this project. Methods used to gather the requirement specification was also discussed and how the researcher will use this as a guideline in developing the proposed system. </a:t>
            </a:r>
            <a:r>
              <a:rPr lang="en-US" sz="2400" b="1" dirty="0">
                <a:solidFill>
                  <a:schemeClr val="bg1"/>
                </a:solidFill>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285967" y="0"/>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3567610" y="1059543"/>
            <a:ext cx="8624390" cy="3074624"/>
          </a:xfrm>
          <a:prstGeom prst="rect">
            <a:avLst/>
          </a:prstGeom>
        </p:spPr>
        <p:txBody>
          <a:bodyPr wrap="square">
            <a:spAutoFit/>
          </a:bodyPr>
          <a:lstStyle/>
          <a:p>
            <a:pPr algn="just" fontAlgn="auto">
              <a:lnSpc>
                <a:spcPct val="200000"/>
              </a:lnSpc>
              <a:buFont typeface="+mj-lt"/>
              <a:buAutoNum type="arabicPeriod"/>
            </a:pPr>
            <a:r>
              <a:rPr lang="en-US" sz="2000" b="1" i="0" dirty="0">
                <a:solidFill>
                  <a:schemeClr val="bg1"/>
                </a:solidFill>
                <a:effectLst/>
              </a:rPr>
              <a:t> Up Sell your entire dairy products.</a:t>
            </a:r>
          </a:p>
          <a:p>
            <a:pPr algn="just" fontAlgn="auto">
              <a:lnSpc>
                <a:spcPct val="200000"/>
              </a:lnSpc>
              <a:buFont typeface="+mj-lt"/>
              <a:buAutoNum type="arabicPeriod"/>
            </a:pPr>
            <a:r>
              <a:rPr lang="en-US" sz="2000" b="1" i="0" dirty="0">
                <a:solidFill>
                  <a:schemeClr val="bg1"/>
                </a:solidFill>
                <a:effectLst/>
              </a:rPr>
              <a:t> Dairy Express Store: 24X7/365 days open.</a:t>
            </a:r>
            <a:endParaRPr lang="en-US" sz="2000" b="1" dirty="0">
              <a:solidFill>
                <a:schemeClr val="bg1"/>
              </a:solidFill>
            </a:endParaRPr>
          </a:p>
          <a:p>
            <a:pPr algn="just">
              <a:lnSpc>
                <a:spcPct val="200000"/>
              </a:lnSpc>
              <a:buFont typeface="+mj-lt"/>
              <a:buAutoNum type="arabicPeriod"/>
            </a:pPr>
            <a:r>
              <a:rPr lang="en-US" sz="2000" b="1" dirty="0">
                <a:solidFill>
                  <a:schemeClr val="bg1"/>
                </a:solidFill>
              </a:rPr>
              <a:t> Dairy Express </a:t>
            </a:r>
            <a:r>
              <a:rPr lang="en-US" sz="2000" b="1" i="0" dirty="0">
                <a:solidFill>
                  <a:schemeClr val="bg1"/>
                </a:solidFill>
                <a:effectLst/>
              </a:rPr>
              <a:t>Allows the Consumers to Choose Delivery Timings. </a:t>
            </a:r>
            <a:endParaRPr lang="en-US" sz="2000" b="0" i="0" dirty="0">
              <a:solidFill>
                <a:schemeClr val="bg1"/>
              </a:solidFill>
              <a:effectLst/>
            </a:endParaRPr>
          </a:p>
          <a:p>
            <a:pPr algn="just">
              <a:lnSpc>
                <a:spcPct val="200000"/>
              </a:lnSpc>
              <a:buFont typeface="+mj-lt"/>
              <a:buAutoNum type="arabicPeriod"/>
            </a:pPr>
            <a:r>
              <a:rPr lang="en-US" sz="2000" b="1" i="0" dirty="0">
                <a:solidFill>
                  <a:schemeClr val="bg1"/>
                </a:solidFill>
                <a:effectLst/>
              </a:rPr>
              <a:t> Dairy </a:t>
            </a:r>
            <a:r>
              <a:rPr lang="en-US" sz="2000" b="1" dirty="0">
                <a:solidFill>
                  <a:schemeClr val="bg1"/>
                </a:solidFill>
              </a:rPr>
              <a:t>Express </a:t>
            </a:r>
            <a:r>
              <a:rPr lang="en-US" sz="2000" b="1" i="0" dirty="0">
                <a:solidFill>
                  <a:schemeClr val="bg1"/>
                </a:solidFill>
                <a:effectLst/>
              </a:rPr>
              <a:t>Manage the Whole Working Easily.</a:t>
            </a:r>
            <a:endParaRPr lang="en-US" sz="2000" b="0" i="0" dirty="0">
              <a:solidFill>
                <a:schemeClr val="bg1"/>
              </a:solidFill>
              <a:effectLst/>
            </a:endParaRPr>
          </a:p>
          <a:p>
            <a:pPr algn="just" fontAlgn="auto">
              <a:lnSpc>
                <a:spcPct val="200000"/>
              </a:lnSpc>
              <a:buFont typeface="+mj-lt"/>
              <a:buAutoNum type="arabicPeriod"/>
            </a:pPr>
            <a:endParaRPr lang="en-US" sz="2000" b="0" i="0" dirty="0">
              <a:solidFill>
                <a:schemeClr val="bg1"/>
              </a:solidFill>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662024" y="1663337"/>
            <a:ext cx="5747656" cy="1200329"/>
          </a:xfrm>
          <a:prstGeom prst="rect">
            <a:avLst/>
          </a:prstGeom>
        </p:spPr>
        <p:txBody>
          <a:bodyPr wrap="square">
            <a:spAutoFit/>
          </a:bodyPr>
          <a:lstStyle/>
          <a:p>
            <a:pPr algn="just"/>
            <a:r>
              <a:rPr lang="en-GB" sz="2400" dirty="0">
                <a:solidFill>
                  <a:schemeClr val="bg1"/>
                </a:solidFill>
              </a:rPr>
              <a:t>No online payment facility given, hence payment must be done manually. But this can be done as future enhancement.</a:t>
            </a:r>
            <a:endParaRPr lang="en-US" sz="2400"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219701" y="1089118"/>
            <a:ext cx="6922204" cy="4708981"/>
          </a:xfrm>
          <a:prstGeom prst="rect">
            <a:avLst/>
          </a:prstGeom>
          <a:noFill/>
        </p:spPr>
        <p:txBody>
          <a:bodyPr wrap="square" rtlCol="0">
            <a:spAutoFit/>
          </a:bodyPr>
          <a:lstStyle/>
          <a:p>
            <a:pPr algn="just"/>
            <a:r>
              <a:rPr lang="en-US" sz="2000" b="0" i="0" u="none" strike="noStrike" baseline="0" dirty="0">
                <a:solidFill>
                  <a:schemeClr val="bg1"/>
                </a:solidFill>
                <a:latin typeface="Times New Roman" panose="02020603050405020304" pitchFamily="18" charset="0"/>
              </a:rPr>
              <a:t>Currently small and medium scale Dairy Express don’t have synchronization between their task and customer.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By making online milk product selling we have solved the problem  from Dairy Express and customer end and more convenience is added to the existing system.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In future scope this system will be available with large scale database and can accommodate many customers and stores.</a:t>
            </a:r>
          </a:p>
          <a:p>
            <a:pPr algn="just"/>
            <a:r>
              <a:rPr lang="en-US" sz="2000" b="0" i="0" u="none" strike="noStrike" baseline="0" dirty="0">
                <a:solidFill>
                  <a:schemeClr val="bg1"/>
                </a:solidFill>
                <a:latin typeface="Times New Roman" panose="02020603050405020304" pitchFamily="18" charset="0"/>
              </a:rPr>
              <a:t> </a:t>
            </a:r>
          </a:p>
          <a:p>
            <a:pPr algn="just"/>
            <a:r>
              <a:rPr lang="en-US" sz="2000" b="0" i="0" u="none" strike="noStrike" baseline="0" dirty="0">
                <a:solidFill>
                  <a:schemeClr val="bg1"/>
                </a:solidFill>
                <a:latin typeface="Times New Roman" panose="02020603050405020304" pitchFamily="18" charset="0"/>
              </a:rPr>
              <a:t>To find the location of new customer for that particular city we can add Google API to find nearest Dairy Express. </a:t>
            </a:r>
          </a:p>
          <a:p>
            <a:pPr algn="just"/>
            <a:endParaRPr lang="en-US" sz="2000" b="0" i="0" u="none" strike="noStrike" baseline="0" dirty="0">
              <a:solidFill>
                <a:schemeClr val="bg1"/>
              </a:solidFill>
              <a:latin typeface="Times New Roman" panose="02020603050405020304" pitchFamily="18" charset="0"/>
            </a:endParaRPr>
          </a:p>
          <a:p>
            <a:pPr algn="just"/>
            <a:r>
              <a:rPr lang="en-US" sz="2000" b="0" i="0" u="none" strike="noStrike" baseline="0" dirty="0">
                <a:solidFill>
                  <a:schemeClr val="bg1"/>
                </a:solidFill>
                <a:latin typeface="Times New Roman" panose="02020603050405020304" pitchFamily="18" charset="0"/>
              </a:rPr>
              <a:t>This system can also be developed on mobile application so that it can be access remotely. </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21945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1214846" y="2952994"/>
            <a:ext cx="10175966" cy="2677656"/>
          </a:xfrm>
          <a:prstGeom prst="rect">
            <a:avLst/>
          </a:prstGeom>
        </p:spPr>
        <p:txBody>
          <a:bodyPr wrap="square">
            <a:spAutoFit/>
          </a:bodyPr>
          <a:lstStyle/>
          <a:p>
            <a:pPr algn="just"/>
            <a:r>
              <a:rPr lang="en-US" sz="2800" b="0" i="0" u="none" strike="noStrike" baseline="0" dirty="0">
                <a:solidFill>
                  <a:schemeClr val="bg1"/>
                </a:solidFill>
                <a:latin typeface="Times New Roman" panose="02020603050405020304" pitchFamily="18" charset="0"/>
              </a:rPr>
              <a:t>This Dairy Express App project will basically be an easy-to-use web application that will allow customers to easily purchase and order products for delivery. It is basically for providing a platform for registering users, categories, products, managing stocks and orders and an end-to-end system from order-to – delivery-to – payment services. </a:t>
            </a:r>
            <a:endParaRPr lang="en-US" sz="28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096000" y="1431114"/>
            <a:ext cx="5460274" cy="2308324"/>
          </a:xfrm>
          <a:prstGeom prst="rect">
            <a:avLst/>
          </a:prstGeom>
          <a:noFill/>
        </p:spPr>
        <p:txBody>
          <a:bodyPr wrap="square" rtlCol="0">
            <a:spAutoFit/>
          </a:bodyPr>
          <a:lstStyle/>
          <a:p>
            <a:pPr algn="just"/>
            <a:r>
              <a:rPr lang="en-US" b="1" dirty="0">
                <a:solidFill>
                  <a:schemeClr val="bg1"/>
                </a:solidFill>
              </a:rPr>
              <a:t>For future enhancement we will provide one interface for a person who wants to sell their milk product on our website, So that they can also sell their products without any Hussle.</a:t>
            </a:r>
          </a:p>
          <a:p>
            <a:pPr algn="just"/>
            <a:endParaRPr lang="en-US" b="1" dirty="0">
              <a:solidFill>
                <a:schemeClr val="bg1"/>
              </a:solidFill>
            </a:endParaRPr>
          </a:p>
          <a:p>
            <a:pPr algn="just"/>
            <a:r>
              <a:rPr lang="en-US" b="1" dirty="0">
                <a:solidFill>
                  <a:schemeClr val="bg1"/>
                </a:solidFill>
              </a:rPr>
              <a:t>The software is flexible enough to be modified and implemented as per future requirements.</a:t>
            </a:r>
          </a:p>
          <a:p>
            <a:pPr algn="just"/>
            <a:endParaRPr lang="en-US" b="1" dirty="0">
              <a:solidFill>
                <a:schemeClr val="bg1"/>
              </a:solidFill>
            </a:endParaRP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585323"/>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3"/>
              </a:rPr>
              <a:t>http://www.ijcstjournal.org/volume-7/issue-1/IJCST-V7I1P4.pdf</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7"/>
              </a:rPr>
              <a:t>https://angular.io/docs</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8"/>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2"/>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3200400" y="1366390"/>
            <a:ext cx="8762999" cy="4401205"/>
          </a:xfrm>
          <a:prstGeom prst="rect">
            <a:avLst/>
          </a:prstGeom>
        </p:spPr>
        <p:txBody>
          <a:bodyPr wrap="square">
            <a:spAutoFit/>
          </a:bodyPr>
          <a:lstStyle/>
          <a:p>
            <a:pPr algn="just"/>
            <a:r>
              <a:rPr lang="en-US" sz="2800" b="0" i="0" u="none" strike="noStrike" baseline="0" dirty="0">
                <a:solidFill>
                  <a:srgbClr val="000000"/>
                </a:solidFill>
                <a:latin typeface="Times New Roman" panose="02020603050405020304" pitchFamily="18" charset="0"/>
              </a:rPr>
              <a:t>This project discussed the tool and technology used in developing the proposed system (the system has a front end by REACT to display the content structure and a back end of database using MySQL and Spring Boot i.e. J2EE).  </a:t>
            </a:r>
          </a:p>
          <a:p>
            <a:pPr algn="just"/>
            <a:endParaRPr lang="en-US" sz="2800" b="0" i="0" u="none" strike="noStrike" baseline="0" dirty="0">
              <a:solidFill>
                <a:srgbClr val="000000"/>
              </a:solidFill>
              <a:latin typeface="Times New Roman" panose="02020603050405020304" pitchFamily="18" charset="0"/>
            </a:endParaRPr>
          </a:p>
          <a:p>
            <a:pPr algn="just"/>
            <a:r>
              <a:rPr lang="en-US" sz="2800" b="0" i="0" u="none" strike="noStrike" baseline="0" dirty="0">
                <a:solidFill>
                  <a:srgbClr val="000000"/>
                </a:solidFill>
                <a:latin typeface="Times New Roman" panose="02020603050405020304" pitchFamily="18" charset="0"/>
              </a:rPr>
              <a:t>A number of development methodologies were discussed and why one of the methodologies was chosen for this project. Methods used to gather the requirement specification was also discussed and how the researcher will use this as a guideline in developing the proposed system. </a:t>
            </a:r>
            <a:endParaRPr lang="en-US" sz="4400" b="1" dirty="0">
              <a:solidFill>
                <a:srgbClr val="7030A0"/>
              </a:solidFill>
            </a:endParaRPr>
          </a:p>
        </p:txBody>
      </p:sp>
    </p:spTree>
    <p:extLst>
      <p:ext uri="{BB962C8B-B14F-4D97-AF65-F5344CB8AC3E}">
        <p14:creationId xmlns:p14="http://schemas.microsoft.com/office/powerpoint/2010/main" val="394319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3585213" y="0"/>
            <a:ext cx="3901437" cy="523220"/>
          </a:xfrm>
          <a:prstGeom prst="rect">
            <a:avLst/>
          </a:prstGeom>
          <a:noFill/>
        </p:spPr>
        <p:txBody>
          <a:bodyPr wrap="square" rtlCol="0" anchor="ctr">
            <a:spAutoFit/>
          </a:bodyPr>
          <a:lstStyle/>
          <a:p>
            <a:pPr algn="ctr"/>
            <a:r>
              <a:rPr lang="en-GB" altLang="ko-KR" sz="2800" b="1" dirty="0">
                <a:solidFill>
                  <a:srgbClr val="FF0000"/>
                </a:solidFill>
                <a:latin typeface="+mj-lt"/>
                <a:cs typeface="Arial" pitchFamily="34" charset="0"/>
              </a:rPr>
              <a:t>        </a:t>
            </a:r>
            <a:r>
              <a:rPr lang="en-GB" altLang="ko-KR" sz="2800" b="1" dirty="0">
                <a:solidFill>
                  <a:srgbClr val="C00000"/>
                </a:solidFill>
                <a:latin typeface="+mj-lt"/>
                <a:cs typeface="Arial" pitchFamily="34" charset="0"/>
              </a:rPr>
              <a:t>E-R Diagram</a:t>
            </a:r>
            <a:endParaRPr lang="ko-KR" altLang="en-US" sz="2800" b="1" dirty="0">
              <a:solidFill>
                <a:srgbClr val="C00000"/>
              </a:solidFill>
              <a:latin typeface="+mj-lt"/>
              <a:cs typeface="Arial" pitchFamily="34" charset="0"/>
            </a:endParaRPr>
          </a:p>
        </p:txBody>
      </p:sp>
      <p:pic>
        <p:nvPicPr>
          <p:cNvPr id="5" name="Picture 4">
            <a:extLst>
              <a:ext uri="{FF2B5EF4-FFF2-40B4-BE49-F238E27FC236}">
                <a16:creationId xmlns:a16="http://schemas.microsoft.com/office/drawing/2014/main" id="{CAB5BFE3-A5F7-473B-BAA3-06704ED92333}"/>
              </a:ext>
            </a:extLst>
          </p:cNvPr>
          <p:cNvPicPr>
            <a:picLocks noChangeAspect="1"/>
          </p:cNvPicPr>
          <p:nvPr/>
        </p:nvPicPr>
        <p:blipFill>
          <a:blip r:embed="rId2"/>
          <a:stretch>
            <a:fillRect/>
          </a:stretch>
        </p:blipFill>
        <p:spPr>
          <a:xfrm>
            <a:off x="223520" y="584775"/>
            <a:ext cx="11734800" cy="60705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3002" y="48090"/>
            <a:ext cx="6445996" cy="523220"/>
          </a:xfrm>
          <a:prstGeom prst="rect">
            <a:avLst/>
          </a:prstGeom>
        </p:spPr>
        <p:txBody>
          <a:bodyPr wrap="square">
            <a:spAutoFit/>
          </a:bodyPr>
          <a:lstStyle/>
          <a:p>
            <a:pPr algn="r"/>
            <a:r>
              <a:rPr lang="en-GB" sz="2800" b="1" dirty="0">
                <a:solidFill>
                  <a:srgbClr val="C00000"/>
                </a:solidFill>
              </a:rPr>
              <a:t>E-R Diagram(MySQL Auto generate)</a:t>
            </a:r>
            <a:endParaRPr lang="en-US" sz="2800" b="1" dirty="0">
              <a:solidFill>
                <a:srgbClr val="C00000"/>
              </a:solidFill>
            </a:endParaRPr>
          </a:p>
        </p:txBody>
      </p:sp>
      <p:pic>
        <p:nvPicPr>
          <p:cNvPr id="5" name="Picture 4">
            <a:extLst>
              <a:ext uri="{FF2B5EF4-FFF2-40B4-BE49-F238E27FC236}">
                <a16:creationId xmlns:a16="http://schemas.microsoft.com/office/drawing/2014/main" id="{3FD10332-4CC8-4227-82DC-236178A7C16F}"/>
              </a:ext>
            </a:extLst>
          </p:cNvPr>
          <p:cNvPicPr>
            <a:picLocks noChangeAspect="1"/>
          </p:cNvPicPr>
          <p:nvPr/>
        </p:nvPicPr>
        <p:blipFill>
          <a:blip r:embed="rId2"/>
          <a:stretch>
            <a:fillRect/>
          </a:stretch>
        </p:blipFill>
        <p:spPr>
          <a:xfrm>
            <a:off x="1060450" y="571310"/>
            <a:ext cx="10566400" cy="6238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2552" y="0"/>
            <a:ext cx="2880298" cy="461665"/>
          </a:xfrm>
          <a:prstGeom prst="rect">
            <a:avLst/>
          </a:prstGeom>
          <a:noFill/>
        </p:spPr>
        <p:txBody>
          <a:bodyPr wrap="square" rtlCol="0">
            <a:spAutoFit/>
          </a:bodyPr>
          <a:lstStyle/>
          <a:p>
            <a:r>
              <a:rPr lang="en-GB" sz="2400" b="1" dirty="0">
                <a:solidFill>
                  <a:srgbClr val="FF0000"/>
                </a:solidFill>
              </a:rPr>
              <a:t>Activity Diagram</a:t>
            </a:r>
            <a:endParaRPr lang="en-US" sz="2400" b="1" dirty="0">
              <a:solidFill>
                <a:srgbClr val="FF0000"/>
              </a:solidFill>
            </a:endParaRPr>
          </a:p>
        </p:txBody>
      </p:sp>
      <p:pic>
        <p:nvPicPr>
          <p:cNvPr id="4" name="Picture 3">
            <a:extLst>
              <a:ext uri="{FF2B5EF4-FFF2-40B4-BE49-F238E27FC236}">
                <a16:creationId xmlns:a16="http://schemas.microsoft.com/office/drawing/2014/main" id="{9F5A2A3E-D455-8D98-9D11-57C02278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69" y="468119"/>
            <a:ext cx="7036811" cy="63898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77070" y="0"/>
            <a:ext cx="3237859" cy="461665"/>
          </a:xfrm>
          <a:prstGeom prst="rect">
            <a:avLst/>
          </a:prstGeom>
          <a:noFill/>
        </p:spPr>
        <p:txBody>
          <a:bodyPr wrap="square" rtlCol="0">
            <a:spAutoFit/>
          </a:bodyPr>
          <a:lstStyle/>
          <a:p>
            <a:r>
              <a:rPr lang="en-GB" sz="2400" b="1" dirty="0">
                <a:solidFill>
                  <a:srgbClr val="FF0000"/>
                </a:solidFill>
              </a:rPr>
              <a:t>Use Case Diagram</a:t>
            </a:r>
            <a:endParaRPr lang="en-US" sz="2400" b="1" dirty="0">
              <a:solidFill>
                <a:srgbClr val="FF0000"/>
              </a:solidFill>
            </a:endParaRPr>
          </a:p>
        </p:txBody>
      </p:sp>
      <p:pic>
        <p:nvPicPr>
          <p:cNvPr id="3" name="Picture 2">
            <a:extLst>
              <a:ext uri="{FF2B5EF4-FFF2-40B4-BE49-F238E27FC236}">
                <a16:creationId xmlns:a16="http://schemas.microsoft.com/office/drawing/2014/main" id="{F804359E-E726-9501-7A64-CA843DEF2E54}"/>
              </a:ext>
            </a:extLst>
          </p:cNvPr>
          <p:cNvPicPr>
            <a:picLocks noChangeAspect="1"/>
          </p:cNvPicPr>
          <p:nvPr/>
        </p:nvPicPr>
        <p:blipFill>
          <a:blip r:embed="rId2"/>
          <a:stretch>
            <a:fillRect/>
          </a:stretch>
        </p:blipFill>
        <p:spPr>
          <a:xfrm>
            <a:off x="3254087" y="461665"/>
            <a:ext cx="5683825" cy="6396335"/>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3557</TotalTime>
  <Words>669</Words>
  <Application>Microsoft Office PowerPoint</Application>
  <PresentationFormat>Widescreen</PresentationFormat>
  <Paragraphs>89</Paragraphs>
  <Slides>32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32</vt:i4>
      </vt:variant>
    </vt:vector>
  </HeadingPairs>
  <TitlesOfParts>
    <vt:vector size="41" baseType="lpstr">
      <vt:lpstr>Arial</vt:lpstr>
      <vt:lpstr>Calibri</vt:lpstr>
      <vt:lpstr>Calibri Light</vt:lpstr>
      <vt:lpstr>Symbol</vt:lpstr>
      <vt:lpstr>Times New Roman</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Mahi</cp:lastModifiedBy>
  <cp:revision>192</cp:revision>
  <dcterms:created xsi:type="dcterms:W3CDTF">2020-01-20T05:08:25Z</dcterms:created>
  <dcterms:modified xsi:type="dcterms:W3CDTF">2023-03-09T16:06:28Z</dcterms:modified>
</cp:coreProperties>
</file>